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34"/>
    <p:restoredTop sz="94737"/>
  </p:normalViewPr>
  <p:slideViewPr>
    <p:cSldViewPr snapToGrid="0">
      <p:cViewPr varScale="1">
        <p:scale>
          <a:sx n="115" d="100"/>
          <a:sy n="115" d="100"/>
        </p:scale>
        <p:origin x="66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65DE9-32A1-2E4D-0143-315FB94F31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DCAEEB-3FF4-F932-B2AF-D002A8223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1C6AC-2BD4-D5CF-855A-718ABD11D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CCB9CE-9032-76D9-65DD-D91EF4606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09627-F66C-D95C-AC72-FC288F80D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369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0A2AD-8AC3-DA0A-5278-B0F09FD55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4FCDB8-7D3D-9983-056C-312429730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7F81A-B0D8-FA3F-79F6-62E72C11B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8356B-7257-911A-0BD2-846EC7826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9BDE6-F9D7-1D08-DDCC-C14FFD5D0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71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93BE11-243C-7368-2265-FB610E844F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BD9D6E-BA16-6D8E-EAB5-62D08EA5E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529BA-B7BE-5C87-A365-8BA0D09FF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4492C-200C-2CF4-DFBE-9E669F2D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FA3C24-BADD-6DEB-12E4-4709A0779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066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3400D-9410-FB09-1861-7973A1AC6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C7394-BAEA-C4C5-019C-96D20CD9F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9B02C-A6B3-FC81-DE26-AFFD4AC83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64917-8201-211C-026F-B9C949AFD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A018B-11D7-C948-17BA-5C2F437CD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55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0314D-04F7-CE06-AF9E-3659D7BFB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6DFA-98D7-8677-8C77-C76A154DA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E4F6B-D903-A730-448B-9CB472E35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5D1C34-C0CE-72C4-1359-02BE4BE1D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3E35C-A8FB-1307-EE69-DFC0512EF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12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C012A-0F47-158B-198B-547AEEFA9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CE7-4C15-FF82-8369-328522724C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B8DA7D-F9FE-F5CB-13AE-F2E8A2E88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6F4C9-4C57-94B3-19A3-1942A6DA4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2B9A55-511C-556E-9B84-B4085E994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0C234-CC44-2F61-6E5C-06BF55292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35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016D3-75C6-B412-260B-D3BE1E8D3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12621-03AC-7E56-7F67-CBDEE62CA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1EE316-2489-6A2B-9A92-DA79CA42B6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ABEA21-9729-95C5-1CF3-3EBD43BFD1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0CE73-C9BE-DE5F-5F71-7FE6DBB1F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1D6A6B-72EF-B824-0E56-9F79B2660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90C889-8790-8F05-D24E-347FFD08A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2650B9-27D9-EAD8-D515-697201DA0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927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DF1A7-6B3B-0472-9D3A-1CD56C9AF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905AAE-B095-A977-A1BE-BCA46DC3F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C6BCB3-D20D-A0FE-6B86-63802EEAD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A02CBB-1BA8-8744-9C55-65B7F214D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32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F5FBAE-2721-2B8C-D5A1-4002077EE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37FF8C-82A0-8746-9A38-9BE75E35C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DA85B6-ADE5-C71D-9949-B3A58A2E9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646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5AC7C-5F6E-8A66-251F-DD0E5851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98D1A-EB27-0FAB-E712-649A955EF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771534-CB4C-E631-881C-8B8D86AB5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C28057-F12A-B9B9-0FAF-19362E75F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E64AF-23F9-004F-F432-A67AE860C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6F957-347B-082A-5EC8-20DD9F13A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150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4042-B56B-18A0-3B01-56D79123B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9C3877-4D86-F540-AA3C-C5CEE915F8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CF40E0-0556-411D-6187-0BCAD5465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E3FAC-DDF2-2C83-D1CD-9C5EF563F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627924-2DE4-E05F-93FC-A8E6AC096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2D1C12-5027-F1AC-326F-DB4A7E996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76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EE65E0-4E50-D869-1860-748B6CFF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DF922-9A07-15AF-104E-67D1292F6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7402A-CC19-C85F-77EF-A0D1C698ED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9FBCD4-3EAC-8D44-AC7F-C8182E2A175B}" type="datetimeFigureOut">
              <a:rPr lang="en-GB" smtClean="0"/>
              <a:t>17/12/2025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D04E9-7009-0BC3-AC86-09E91CFCB8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7C042-9D6C-E799-7C7C-EE13947B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5CFBC9-E622-6747-BD4B-D2721C760F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17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7C9E8D2-61BE-38B6-FD9F-B740389F6A54}"/>
              </a:ext>
            </a:extLst>
          </p:cNvPr>
          <p:cNvSpPr txBox="1"/>
          <p:nvPr/>
        </p:nvSpPr>
        <p:spPr>
          <a:xfrm>
            <a:off x="263911" y="105013"/>
            <a:ext cx="11664177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CH" sz="1500" b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Question 1:</a:t>
            </a:r>
          </a:p>
          <a:p>
            <a:pPr>
              <a:buNone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 medical-device company develops a surface coating for a titanium implant intended to operate in physiological fluids for several years. The coating is designed to reduce non-specific protein adsorption while maintaining strong adhesion to the metallic substrate. After surface modification, the following characterizations are performed in the R&amp;D lab: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CH" sz="15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Contact angle</a:t>
            </a: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increases from 40° to 85°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CH" sz="15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Ellipsometry</a:t>
            </a: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indicates a uniform organic layer with a dry thickness of ~8–10 nm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CH" sz="15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AFM topography</a:t>
            </a: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reveals increased roughness and nanoscale heterogeneity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CH" sz="15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QCM-D</a:t>
            </a: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measurements in water show a large frequency decrease and high dissipation</a:t>
            </a:r>
          </a:p>
          <a:p>
            <a:pPr marL="342900" lvl="0" indent="-342900">
              <a:buFont typeface="Symbol" pitchFamily="2" charset="2"/>
              <a:buChar char=""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After several days of immersion in buffer, interfacial properties slowly evolve (signal drift)</a:t>
            </a:r>
          </a:p>
          <a:p>
            <a:pPr>
              <a:buNone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development team disagrees on whether the coating should be considered successful and stable.</a:t>
            </a:r>
          </a:p>
          <a:p>
            <a:pPr marL="342900" indent="-342900">
              <a:buFont typeface="+mj-lt"/>
              <a:buAutoNum type="arabicPeriod"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How can all these characterization results be consistent with one another?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specific information does each technique provide about the surface?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does the QCM-D result reveal that ellipsometry cannot?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What physical mechanisms could explain the time-dependent evolution of the surface properties?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Which surface parameter would be the most critical to control to improve long-term stability, and why?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8AF03A8-33EB-F53A-EB28-6A8ACF1BC234}"/>
              </a:ext>
            </a:extLst>
          </p:cNvPr>
          <p:cNvSpPr txBox="1"/>
          <p:nvPr/>
        </p:nvSpPr>
        <p:spPr>
          <a:xfrm>
            <a:off x="263911" y="3819292"/>
            <a:ext cx="116641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CH" sz="1500" b="1" u="sng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Question 2:</a:t>
            </a:r>
          </a:p>
          <a:p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A research laboratory studies adsorption of a protein on a functionalized surface intended for sensing applications.</a:t>
            </a:r>
            <a:b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To understand the interface, several techniques are used: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sz="1500" b="1" dirty="0">
                <a:latin typeface="Arial" panose="020B0604020202020204" pitchFamily="34" charset="0"/>
                <a:cs typeface="Arial" panose="020B0604020202020204" pitchFamily="34" charset="0"/>
              </a:rPr>
              <a:t>AFM force–distance measurements</a:t>
            </a: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 show strong adhesion forces and occasional unbinding events.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sz="1500" b="1" dirty="0">
                <a:latin typeface="Arial" panose="020B0604020202020204" pitchFamily="34" charset="0"/>
                <a:cs typeface="Arial" panose="020B0604020202020204" pitchFamily="34" charset="0"/>
              </a:rPr>
              <a:t>SPR measurements</a:t>
            </a: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 (performed on a gold-coated analogue surface) show clear association and dissociation kinetics.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H" sz="1500" b="1" dirty="0">
                <a:latin typeface="Arial" panose="020B0604020202020204" pitchFamily="34" charset="0"/>
                <a:cs typeface="Arial" panose="020B0604020202020204" pitchFamily="34" charset="0"/>
              </a:rPr>
              <a:t>Ellipsometry</a:t>
            </a: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 shows only a very small increase in dry film thickness after protein exposure.</a:t>
            </a:r>
          </a:p>
          <a:p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During data analysis, different interpretations emerge regarding the strength and extent of adsorption.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Why do these techniques produce different types of signals for the same interface?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What physical quantity is each technique actually sensitive to?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Why can AFM detect strong interactions even when ellipsometry detects almost no thickness change?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How does SPR help bridge the information obtained from AFM and ellipsometry?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CH" sz="1500" dirty="0">
                <a:latin typeface="Arial" panose="020B0604020202020204" pitchFamily="34" charset="0"/>
                <a:cs typeface="Arial" panose="020B0604020202020204" pitchFamily="34" charset="0"/>
              </a:rPr>
              <a:t>How would the presence of a highly hydrated protein layer influence each measurement?</a:t>
            </a:r>
          </a:p>
        </p:txBody>
      </p:sp>
    </p:spTree>
    <p:extLst>
      <p:ext uri="{BB962C8B-B14F-4D97-AF65-F5344CB8AC3E}">
        <p14:creationId xmlns:p14="http://schemas.microsoft.com/office/powerpoint/2010/main" val="593524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4CD20-528B-47BF-02FA-19EAB1A5A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75EE5-10CC-B073-A8CC-495E6EE9A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Surface properties are </a:t>
            </a:r>
            <a:r>
              <a:rPr lang="en-CH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multidimensional</a:t>
            </a:r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chemistry, roughness, mechanics, hydration.</a:t>
            </a:r>
            <a:endParaRPr lang="en-CH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Contact angle reflects </a:t>
            </a:r>
            <a:r>
              <a:rPr lang="en-CH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outermost surface energy</a:t>
            </a:r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not internal structure.</a:t>
            </a:r>
            <a:endParaRPr lang="en-CH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Ellipsometry measures </a:t>
            </a:r>
            <a:r>
              <a:rPr lang="en-CH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dry optical thickness</a:t>
            </a:r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only.</a:t>
            </a:r>
            <a:endParaRPr lang="en-CH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QCM-D reveals </a:t>
            </a:r>
            <a:r>
              <a:rPr lang="en-CH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hydration and viscoelasticity</a:t>
            </a:r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indicating a soft or polymer-like layer.</a:t>
            </a:r>
            <a:endParaRPr lang="en-CH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AFM heterogeneity explains non-uniform adsorption and drift.</a:t>
            </a:r>
            <a:endParaRPr lang="en-CH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Time evolution may result from:</a:t>
            </a:r>
            <a:endParaRPr lang="en-CH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CH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molecular reorganization</a:t>
            </a:r>
            <a:endParaRPr lang="en-CH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CH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desorption</a:t>
            </a:r>
            <a:endParaRPr lang="en-CH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CH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water penetration</a:t>
            </a:r>
            <a:endParaRPr lang="en-CH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Improving stability often requires controlling </a:t>
            </a:r>
            <a:r>
              <a:rPr lang="en-CH" sz="2800" b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grafting density and surface chemistry</a:t>
            </a:r>
            <a:r>
              <a:rPr lang="en-CH" sz="28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not just thickness.</a:t>
            </a:r>
            <a:endParaRPr lang="en-CH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9241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F6E9-E103-B441-5DCC-14CBFCCFA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6B977-55CB-BD65-C5C4-EBD0FA993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CH" dirty="0"/>
              <a:t>No contradiction: each technique probes a </a:t>
            </a:r>
            <a:r>
              <a:rPr lang="en-CH" b="1" dirty="0"/>
              <a:t>different physical observable</a:t>
            </a:r>
            <a:r>
              <a:rPr lang="en-CH" dirty="0"/>
              <a:t>.</a:t>
            </a:r>
          </a:p>
          <a:p>
            <a:pPr lvl="0"/>
            <a:r>
              <a:rPr lang="en-CH" dirty="0"/>
              <a:t>AFM measures </a:t>
            </a:r>
            <a:r>
              <a:rPr lang="en-CH" b="1" dirty="0"/>
              <a:t>forces and local interactions</a:t>
            </a:r>
            <a:r>
              <a:rPr lang="en-CH" dirty="0"/>
              <a:t>, not mass or thickness.</a:t>
            </a:r>
          </a:p>
          <a:p>
            <a:pPr lvl="0"/>
            <a:r>
              <a:rPr lang="en-CH" dirty="0"/>
              <a:t>Ellipsometry measures </a:t>
            </a:r>
            <a:r>
              <a:rPr lang="en-CH" b="1" dirty="0"/>
              <a:t>dry optical thickness</a:t>
            </a:r>
            <a:r>
              <a:rPr lang="en-CH" dirty="0"/>
              <a:t>, insensitive to sparse or hydrated layers.</a:t>
            </a:r>
          </a:p>
          <a:p>
            <a:pPr lvl="0"/>
            <a:r>
              <a:rPr lang="en-CH" dirty="0"/>
              <a:t>SPR measures </a:t>
            </a:r>
            <a:r>
              <a:rPr lang="en-CH" b="1" dirty="0"/>
              <a:t>refractive index changes</a:t>
            </a:r>
            <a:r>
              <a:rPr lang="en-CH" dirty="0"/>
              <a:t>, sensitive to interfacial mass even without large thickness.</a:t>
            </a:r>
          </a:p>
          <a:p>
            <a:pPr lvl="0"/>
            <a:r>
              <a:rPr lang="en-CH" dirty="0"/>
              <a:t>Hydration strongly affects QCM-D and SPR signals but has little effect on ellipsometry.</a:t>
            </a:r>
          </a:p>
          <a:p>
            <a:pPr lvl="0"/>
            <a:r>
              <a:rPr lang="en-CH" dirty="0"/>
              <a:t>Strong adhesion does not necessarily imply a thick or dense dry film.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910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514</Words>
  <Application>Microsoft Macintosh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Symbol</vt:lpstr>
      <vt:lpstr>Office Theme</vt:lpstr>
      <vt:lpstr>PowerPoint Presentation</vt:lpstr>
      <vt:lpstr>Question 1</vt:lpstr>
      <vt:lpstr>Question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Emie-Kim Ngo Tan</dc:creator>
  <cp:lastModifiedBy>Emie-Kim Ngo Tan</cp:lastModifiedBy>
  <cp:revision>2</cp:revision>
  <dcterms:created xsi:type="dcterms:W3CDTF">2025-12-17T08:23:31Z</dcterms:created>
  <dcterms:modified xsi:type="dcterms:W3CDTF">2025-12-17T08:38:03Z</dcterms:modified>
</cp:coreProperties>
</file>